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jpg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335" r:id="rId5"/>
    <p:sldId id="320" r:id="rId6"/>
    <p:sldId id="313" r:id="rId7"/>
    <p:sldId id="329" r:id="rId8"/>
    <p:sldId id="314" r:id="rId9"/>
    <p:sldId id="321" r:id="rId10"/>
    <p:sldId id="322" r:id="rId11"/>
    <p:sldId id="323" r:id="rId12"/>
    <p:sldId id="328" r:id="rId13"/>
    <p:sldId id="326" r:id="rId14"/>
    <p:sldId id="325" r:id="rId15"/>
    <p:sldId id="327" r:id="rId16"/>
    <p:sldId id="331" r:id="rId17"/>
    <p:sldId id="330" r:id="rId18"/>
    <p:sldId id="332" r:id="rId19"/>
    <p:sldId id="333" r:id="rId20"/>
    <p:sldId id="334" r:id="rId21"/>
    <p:sldId id="319" r:id="rId22"/>
    <p:sldId id="31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0B901C-0F4E-4EDE-9E6B-8DEA8A356518}">
          <p14:sldIdLst>
            <p14:sldId id="335"/>
            <p14:sldId id="320"/>
            <p14:sldId id="313"/>
            <p14:sldId id="329"/>
            <p14:sldId id="314"/>
            <p14:sldId id="321"/>
            <p14:sldId id="322"/>
            <p14:sldId id="323"/>
            <p14:sldId id="328"/>
            <p14:sldId id="326"/>
            <p14:sldId id="325"/>
            <p14:sldId id="327"/>
            <p14:sldId id="331"/>
            <p14:sldId id="330"/>
            <p14:sldId id="332"/>
            <p14:sldId id="333"/>
            <p14:sldId id="334"/>
            <p14:sldId id="319"/>
            <p14:sldId id="316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4619" autoAdjust="0"/>
  </p:normalViewPr>
  <p:slideViewPr>
    <p:cSldViewPr snapToGrid="0">
      <p:cViewPr>
        <p:scale>
          <a:sx n="90" d="100"/>
          <a:sy n="90" d="100"/>
        </p:scale>
        <p:origin x="-586" y="-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2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8:27:3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8:31:2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slow">
    <p:randomBar dir="vert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8383C0-A5DB-9FB2-4691-0C0C22F70ABD}"/>
              </a:ext>
            </a:extLst>
          </p:cNvPr>
          <p:cNvSpPr txBox="1"/>
          <p:nvPr/>
        </p:nvSpPr>
        <p:spPr>
          <a:xfrm>
            <a:off x="7259616" y="3038104"/>
            <a:ext cx="42851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pPr algn="ctr"/>
            <a:r>
              <a:rPr lang="en-IN" dirty="0" err="1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Mr.</a:t>
            </a:r>
            <a:r>
              <a:rPr lang="en-IN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K.Srikanth</a:t>
            </a:r>
            <a:r>
              <a:rPr lang="en-IN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IN" dirty="0" err="1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M.Tech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Assistent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6C4B1-646C-3688-BFF7-74D59DAF3E05}"/>
              </a:ext>
            </a:extLst>
          </p:cNvPr>
          <p:cNvSpPr txBox="1"/>
          <p:nvPr/>
        </p:nvSpPr>
        <p:spPr>
          <a:xfrm>
            <a:off x="453609" y="3011616"/>
            <a:ext cx="54475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1.Nallapaneni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DurgaPrasad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(19481A1281)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2.Thallapureddy Praveen Kumar Reddy  (19481A12B6)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3.Pathuri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Guna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ajesh                              (19481A1295)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4.Mohammad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Asmathulla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(19481A1272)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BE9BA3-6E21-5BC0-598C-3CD1287892BD}"/>
              </a:ext>
            </a:extLst>
          </p:cNvPr>
          <p:cNvSpPr txBox="1"/>
          <p:nvPr/>
        </p:nvSpPr>
        <p:spPr>
          <a:xfrm>
            <a:off x="606010" y="5626022"/>
            <a:ext cx="312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B8219FA-D746-EDA6-9CC2-34755FB6D14D}"/>
              </a:ext>
            </a:extLst>
          </p:cNvPr>
          <p:cNvSpPr txBox="1"/>
          <p:nvPr/>
        </p:nvSpPr>
        <p:spPr>
          <a:xfrm>
            <a:off x="2257309" y="5441356"/>
            <a:ext cx="7144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SESHADRI RAO GUDLAVALLERU ENGINEERING COLLEGE 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 Autonomous Institute with Permanent Affiliation to JNTUK, Kakinada) 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Seshadri Rao Knowledge Village,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Gudlavalleru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521356, Krishna District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C39458E-0F99-F7FD-9078-BD25E8D78DAC}"/>
              </a:ext>
            </a:extLst>
          </p:cNvPr>
          <p:cNvSpPr txBox="1"/>
          <p:nvPr/>
        </p:nvSpPr>
        <p:spPr>
          <a:xfrm>
            <a:off x="2648933" y="4806972"/>
            <a:ext cx="650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3610" y="388035"/>
            <a:ext cx="11323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Baskerville Old Face" panose="02020602080505020303" pitchFamily="18" charset="0"/>
              </a:rPr>
              <a:t>Grid - Based Password Authentication System</a:t>
            </a:r>
            <a:r>
              <a:rPr lang="en-US" sz="3600" dirty="0"/>
              <a:t/>
            </a:r>
            <a:br>
              <a:rPr lang="en-US" sz="3600" dirty="0"/>
            </a:br>
            <a:endParaRPr lang="en-IN" sz="3600" dirty="0"/>
          </a:p>
        </p:txBody>
      </p:sp>
      <p:pic>
        <p:nvPicPr>
          <p:cNvPr id="12" name="Picture 6" descr="C:\Users\bhanu\Downloads\20220913_2031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24" y="1053122"/>
            <a:ext cx="2408115" cy="24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92508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5"/>
          <a:stretch/>
        </p:blipFill>
        <p:spPr bwMode="auto">
          <a:xfrm>
            <a:off x="2831124" y="21320"/>
            <a:ext cx="6312876" cy="682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9615" y="334108"/>
            <a:ext cx="2206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Class diagram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1" y="369275"/>
            <a:ext cx="10212858" cy="648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61546"/>
            <a:ext cx="3015762" cy="4001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Sequence diagram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0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451" y="0"/>
            <a:ext cx="7591711" cy="679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339" y="79131"/>
            <a:ext cx="215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State chart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62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40" y="756167"/>
            <a:ext cx="88011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2029" y="386835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Signin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/Login page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746125"/>
            <a:ext cx="8375650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029" y="386835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Signup page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00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5" y="2069126"/>
            <a:ext cx="5848110" cy="3681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65" y="1380361"/>
            <a:ext cx="5556536" cy="4297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9209" y="483550"/>
            <a:ext cx="166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Signup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process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5" y="2737032"/>
            <a:ext cx="5307841" cy="331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319" y="1851636"/>
            <a:ext cx="5940145" cy="432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9732" y="474757"/>
            <a:ext cx="1655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Sign in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process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7" y="1179462"/>
            <a:ext cx="9592235" cy="510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9733" y="501134"/>
            <a:ext cx="7133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Upon successful login/signup software allows user to access the website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62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58EF69-4602-E45A-2D73-1BD8E86D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42594"/>
            <a:ext cx="10755923" cy="1371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81B7BC-5EBA-9AFD-9003-670DD4E5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40" y="1328394"/>
            <a:ext cx="4675632" cy="500268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5556C0-ABC3-9C4B-63E3-F8E5949B5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9" y="1608992"/>
            <a:ext cx="6767146" cy="431737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Graphical passwords are an alternative to textual alphanumeric 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password. It satisfies both conflicting requirements i.e. easy to 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remember and security.</a:t>
            </a:r>
          </a:p>
          <a:p>
            <a:endParaRPr lang="en-IN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89789D70-5427-BFF9-51FD-69A382AEAED8}"/>
                  </a:ext>
                </a:extLst>
              </p14:cNvPr>
              <p14:cNvContentPartPr/>
              <p14:nvPr/>
            </p14:nvContentPartPr>
            <p14:xfrm>
              <a:off x="4974072" y="3011472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789D70-5427-BFF9-51FD-69A382AEAE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5072" y="30024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CC6B3105-2D98-A0F0-8A69-825BCE1B718F}"/>
                  </a:ext>
                </a:extLst>
              </p14:cNvPr>
              <p14:cNvContentPartPr/>
              <p14:nvPr/>
            </p14:nvContentPartPr>
            <p14:xfrm>
              <a:off x="8765952" y="4730112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B3105-2D98-A0F0-8A69-825BCE1B71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6952" y="472147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E3625D8-8214-4808-1441-ADFB3F073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91F3FF60-47EE-CEAF-6999-0D5E2DD1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Objective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D64A909-CD8F-CF46-3910-AD79C8D0E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develop a password authentication system that is easier for a user to remember password and increase the level of security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8ED61588-3A4E-BC04-5C0A-DA581A5A7F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082" r="16082"/>
          <a:stretch>
            <a:fillRect/>
          </a:stretch>
        </p:blipFill>
        <p:spPr>
          <a:xfrm>
            <a:off x="257175" y="214047"/>
            <a:ext cx="7753349" cy="6429905"/>
          </a:xfrm>
        </p:spPr>
      </p:pic>
    </p:spTree>
    <p:extLst>
      <p:ext uri="{BB962C8B-B14F-4D97-AF65-F5344CB8AC3E}">
        <p14:creationId xmlns:p14="http://schemas.microsoft.com/office/powerpoint/2010/main" val="33480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1E4591-BEF9-9D35-9E6B-81988DA1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439271"/>
            <a:ext cx="3161963" cy="959224"/>
          </a:xfrm>
        </p:spPr>
        <p:txBody>
          <a:bodyPr>
            <a:normAutofit/>
          </a:bodyPr>
          <a:lstStyle/>
          <a:p>
            <a:r>
              <a:rPr lang="en-US" dirty="0"/>
              <a:t>       </a:t>
            </a:r>
            <a:endParaRPr lang="en-IN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DCF1871-07A8-490C-B4DF-296552473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50EBF503-293F-D9AF-A7E3-46961911C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800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With increasing technical advancements the world is becoming digital at a high pace and everything is happening online.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From paying your bills to ticket bookings to paying the person sitting next to you, you prefer to pay online.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Not only payments but all activities, be it, communication through e-mails and messaging apps, keeping your documents in a digital locker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happen online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With everything turning online, the risk of cybercrimes and privacy breaches is also increasing. </a:t>
            </a:r>
          </a:p>
          <a:p>
            <a:pPr marL="0" indent="0">
              <a:buNone/>
            </a:pPr>
            <a:endParaRPr lang="en-US" sz="20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IN" dirty="0">
              <a:latin typeface="Bahnschrift Light SemiCondensed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7402F68-2698-5607-1E37-2EC9D02A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543" y="914400"/>
            <a:ext cx="2581275" cy="17716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8ECE8D40-F755-03BE-265E-5FC4DAC5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692" y="3688416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Passwords play a huge role in keeping your data safe online as well as offline platforms.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Passwords are the default method of authentication to get access to our accounts.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Using images as passwords we can ensure more security than traditional authentication methods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Bahnschrift Light SemiCondensed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257B00-2690-025A-8A1C-E18008AF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595" y="1055076"/>
            <a:ext cx="4659923" cy="46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82C9D2-0985-D82F-8346-252E6383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Selecting coordinates for authentication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0213C8-0B41-D854-0070-7638EB128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38" y="237393"/>
            <a:ext cx="7130562" cy="64183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Graphical passwords refer to using pictures (also drawings) as passwords.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theory, graphical passwords are easier to remember, since humans remember pictures better than words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Also, they should be more resistant to brute force attacks, since the search space is practically infinite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 recall-based graphical password approach was introduced by Greg Blonder in 1996 . In this approach, a user create a password by clicking on several locations on an image. A user is asked to reproduce something that he created or selected at the registration stage. a user can click any point in an image to create the password and a tolerance around each pixel is calculated. During authentication, the user has to select the points within the tolerance in the correct sequence to login</a:t>
            </a:r>
            <a:r>
              <a:rPr lang="en-US" dirty="0">
                <a:latin typeface="Bahnschrift Light" panose="020B0502040204020203" pitchFamily="34" charset="0"/>
              </a:rPr>
              <a:t>.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26DE3F9-F63C-37B2-C380-932A8D2A1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AutoShape 4">
            <a:extLst>
              <a:ext uri="{FF2B5EF4-FFF2-40B4-BE49-F238E27FC236}">
                <a16:creationId xmlns="" xmlns:a16="http://schemas.microsoft.com/office/drawing/2014/main" id="{C0985DB0-7E0B-C770-3F12-29F1EC78E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49BF57C-DBC7-4DB9-C6E1-71BDE04F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538" y="3600450"/>
            <a:ext cx="1952625" cy="2343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1CC845C-6F9D-3E86-F679-B7E3BCE00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953" y="2407583"/>
            <a:ext cx="1934981" cy="2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1554" y="390680"/>
            <a:ext cx="7618730" cy="624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5" dirty="0">
                <a:solidFill>
                  <a:srgbClr val="252525"/>
                </a:solidFill>
                <a:latin typeface="Times New Roman"/>
                <a:cs typeface="Times New Roman"/>
              </a:rPr>
              <a:t>Software</a:t>
            </a:r>
            <a:r>
              <a:rPr sz="395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950" spc="20" dirty="0">
                <a:solidFill>
                  <a:srgbClr val="252525"/>
                </a:solidFill>
                <a:latin typeface="Times New Roman"/>
                <a:cs typeface="Times New Roman"/>
              </a:rPr>
              <a:t>Requirements</a:t>
            </a:r>
            <a:r>
              <a:rPr sz="395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950" spc="20" dirty="0">
                <a:solidFill>
                  <a:srgbClr val="252525"/>
                </a:solidFill>
                <a:latin typeface="Times New Roman"/>
                <a:cs typeface="Times New Roman"/>
              </a:rPr>
              <a:t>Specification</a:t>
            </a:r>
            <a:endParaRPr sz="39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6492" y="1046861"/>
            <a:ext cx="9821545" cy="52146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17804" indent="-205740">
              <a:lnSpc>
                <a:spcPct val="100000"/>
              </a:lnSpc>
              <a:spcBef>
                <a:spcPts val="1295"/>
              </a:spcBef>
              <a:buClr>
                <a:srgbClr val="252525"/>
              </a:buClr>
              <a:buSzPct val="95000"/>
              <a:buFont typeface="Wingdings"/>
              <a:buChar char=""/>
              <a:tabLst>
                <a:tab pos="218440" algn="l"/>
              </a:tabLst>
            </a:pPr>
            <a:r>
              <a:rPr sz="2000" b="1" spc="45" dirty="0">
                <a:latin typeface="Times New Roman"/>
                <a:cs typeface="Times New Roman"/>
              </a:rPr>
              <a:t>P</a:t>
            </a:r>
            <a:r>
              <a:rPr sz="2000" b="1" spc="10" dirty="0">
                <a:latin typeface="Times New Roman"/>
                <a:cs typeface="Times New Roman"/>
              </a:rPr>
              <a:t>r</a:t>
            </a:r>
            <a:r>
              <a:rPr sz="2000" b="1" spc="50" dirty="0">
                <a:latin typeface="Times New Roman"/>
                <a:cs typeface="Times New Roman"/>
              </a:rPr>
              <a:t>o</a:t>
            </a:r>
            <a:r>
              <a:rPr sz="2000" b="1" spc="10" dirty="0">
                <a:latin typeface="Times New Roman"/>
                <a:cs typeface="Times New Roman"/>
              </a:rPr>
              <a:t>ject</a:t>
            </a:r>
            <a:r>
              <a:rPr sz="2000" b="1" spc="-200" dirty="0">
                <a:latin typeface="Times New Roman"/>
                <a:cs typeface="Times New Roman"/>
              </a:rPr>
              <a:t> </a:t>
            </a:r>
            <a:r>
              <a:rPr sz="2000" b="1" spc="45" dirty="0">
                <a:latin typeface="Times New Roman"/>
                <a:cs typeface="Times New Roman"/>
              </a:rPr>
              <a:t>s</a:t>
            </a:r>
            <a:r>
              <a:rPr sz="2000" b="1" spc="10" dirty="0">
                <a:latin typeface="Times New Roman"/>
                <a:cs typeface="Times New Roman"/>
              </a:rPr>
              <a:t>c</a:t>
            </a:r>
            <a:r>
              <a:rPr sz="2000" b="1" spc="50" dirty="0">
                <a:latin typeface="Times New Roman"/>
                <a:cs typeface="Times New Roman"/>
              </a:rPr>
              <a:t>o</a:t>
            </a:r>
            <a:r>
              <a:rPr sz="2000" b="1" spc="10" dirty="0">
                <a:latin typeface="Times New Roman"/>
                <a:cs typeface="Times New Roman"/>
              </a:rPr>
              <a:t>pe</a:t>
            </a:r>
            <a:endParaRPr sz="2000" dirty="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spcBef>
                <a:spcPts val="1205"/>
              </a:spcBef>
              <a:buClr>
                <a:srgbClr val="252525"/>
              </a:buClr>
              <a:buFont typeface="Arial MT"/>
              <a:buChar char="•"/>
              <a:tabLst>
                <a:tab pos="193675" algn="l"/>
              </a:tabLst>
            </a:pPr>
            <a:r>
              <a:rPr sz="2000" spc="1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scope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this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project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to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develop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password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authentication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that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makes </a:t>
            </a:r>
            <a:r>
              <a:rPr sz="2000" spc="30" dirty="0">
                <a:latin typeface="Times New Roman"/>
                <a:cs typeface="Times New Roman"/>
              </a:rPr>
              <a:t>the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user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to</a:t>
            </a:r>
            <a:endParaRPr sz="2000" dirty="0">
              <a:latin typeface="Times New Roman"/>
              <a:cs typeface="Times New Roman"/>
            </a:endParaRPr>
          </a:p>
          <a:p>
            <a:pPr marL="193040">
              <a:lnSpc>
                <a:spcPct val="100000"/>
              </a:lnSpc>
              <a:spcBef>
                <a:spcPts val="229"/>
              </a:spcBef>
            </a:pPr>
            <a:r>
              <a:rPr sz="2000" dirty="0">
                <a:latin typeface="Times New Roman"/>
                <a:cs typeface="Times New Roman"/>
              </a:rPr>
              <a:t>easily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remember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his/her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password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increase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level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security.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93040" marR="368300" indent="-180975">
              <a:lnSpc>
                <a:spcPct val="109500"/>
              </a:lnSpc>
              <a:spcBef>
                <a:spcPts val="1905"/>
              </a:spcBef>
              <a:buClr>
                <a:srgbClr val="252525"/>
              </a:buClr>
              <a:buFont typeface="Arial MT"/>
              <a:buChar char="•"/>
              <a:tabLst>
                <a:tab pos="193675" algn="l"/>
              </a:tabLst>
            </a:pPr>
            <a:r>
              <a:rPr sz="2000" spc="-80" dirty="0">
                <a:latin typeface="Times New Roman"/>
                <a:cs typeface="Times New Roman"/>
              </a:rPr>
              <a:t>We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have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database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server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that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save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registration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authenticate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user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based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already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saved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credentials.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 MT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52525"/>
              </a:buClr>
              <a:buFont typeface="Arial MT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Clr>
                <a:srgbClr val="252525"/>
              </a:buClr>
              <a:buFont typeface="Arial MT"/>
              <a:buChar char="•"/>
              <a:tabLst>
                <a:tab pos="193675" algn="l"/>
              </a:tabLst>
            </a:pPr>
            <a:r>
              <a:rPr sz="2000" spc="-80" dirty="0">
                <a:latin typeface="Times New Roman"/>
                <a:cs typeface="Times New Roman"/>
              </a:rPr>
              <a:t>We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hope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to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comfortable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user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experience</a:t>
            </a:r>
            <a:endParaRPr sz="2000" dirty="0">
              <a:latin typeface="Times New Roman"/>
              <a:cs typeface="Times New Roman"/>
            </a:endParaRPr>
          </a:p>
          <a:p>
            <a:pPr marL="217804" indent="-205740">
              <a:lnSpc>
                <a:spcPct val="100000"/>
              </a:lnSpc>
              <a:spcBef>
                <a:spcPts val="1130"/>
              </a:spcBef>
              <a:buClr>
                <a:srgbClr val="252525"/>
              </a:buClr>
              <a:buSzPct val="95000"/>
              <a:buFont typeface="Wingdings"/>
              <a:buChar char=""/>
              <a:tabLst>
                <a:tab pos="218440" algn="l"/>
              </a:tabLst>
            </a:pPr>
            <a:r>
              <a:rPr sz="2000" b="1" spc="50" dirty="0">
                <a:latin typeface="Times New Roman"/>
                <a:cs typeface="Times New Roman"/>
              </a:rPr>
              <a:t>U</a:t>
            </a:r>
            <a:r>
              <a:rPr sz="2000" b="1" spc="45" dirty="0">
                <a:latin typeface="Times New Roman"/>
                <a:cs typeface="Times New Roman"/>
              </a:rPr>
              <a:t>s</a:t>
            </a:r>
            <a:r>
              <a:rPr sz="2000" b="1" spc="10" dirty="0">
                <a:latin typeface="Times New Roman"/>
                <a:cs typeface="Times New Roman"/>
              </a:rPr>
              <a:t>er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spc="-30" dirty="0">
                <a:latin typeface="Times New Roman"/>
                <a:cs typeface="Times New Roman"/>
              </a:rPr>
              <a:t>I</a:t>
            </a:r>
            <a:r>
              <a:rPr sz="2000" b="1" spc="10" dirty="0">
                <a:latin typeface="Times New Roman"/>
                <a:cs typeface="Times New Roman"/>
              </a:rPr>
              <a:t>nte</a:t>
            </a:r>
            <a:r>
              <a:rPr sz="2000" b="1" spc="15" dirty="0">
                <a:latin typeface="Times New Roman"/>
                <a:cs typeface="Times New Roman"/>
              </a:rPr>
              <a:t>r</a:t>
            </a:r>
            <a:r>
              <a:rPr sz="2000" b="1" spc="5" dirty="0">
                <a:latin typeface="Times New Roman"/>
                <a:cs typeface="Times New Roman"/>
              </a:rPr>
              <a:t>f</a:t>
            </a:r>
            <a:r>
              <a:rPr sz="2000" b="1" spc="45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ces</a:t>
            </a:r>
            <a:endParaRPr sz="2000" dirty="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spcBef>
                <a:spcPts val="1130"/>
              </a:spcBef>
              <a:buClr>
                <a:srgbClr val="252525"/>
              </a:buClr>
              <a:buFont typeface="Arial MT"/>
              <a:buChar char="•"/>
              <a:tabLst>
                <a:tab pos="193675" algn="l"/>
              </a:tabLst>
            </a:pPr>
            <a:r>
              <a:rPr sz="2000" spc="10" dirty="0">
                <a:latin typeface="Times New Roman"/>
                <a:cs typeface="Times New Roman"/>
              </a:rPr>
              <a:t>Fr</a:t>
            </a:r>
            <a:r>
              <a:rPr sz="2000" spc="45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t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e</a:t>
            </a:r>
            <a:r>
              <a:rPr sz="2000" spc="45" dirty="0">
                <a:latin typeface="Times New Roman"/>
                <a:cs typeface="Times New Roman"/>
              </a:rPr>
              <a:t>n</a:t>
            </a:r>
            <a:r>
              <a:rPr sz="2000" spc="10" dirty="0">
                <a:latin typeface="Times New Roman"/>
                <a:cs typeface="Times New Roman"/>
              </a:rPr>
              <a:t>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HT</a:t>
            </a:r>
            <a:r>
              <a:rPr sz="2000" spc="20" dirty="0">
                <a:latin typeface="Times New Roman"/>
                <a:cs typeface="Times New Roman"/>
              </a:rPr>
              <a:t>M</a:t>
            </a:r>
            <a:r>
              <a:rPr sz="2000" spc="-25" dirty="0">
                <a:latin typeface="Times New Roman"/>
                <a:cs typeface="Times New Roman"/>
              </a:rPr>
              <a:t>L</a:t>
            </a:r>
            <a:r>
              <a:rPr sz="2000" spc="20" dirty="0">
                <a:latin typeface="Times New Roman"/>
                <a:cs typeface="Times New Roman"/>
              </a:rPr>
              <a:t>,</a:t>
            </a:r>
            <a:r>
              <a:rPr sz="2000" spc="15" dirty="0">
                <a:latin typeface="Times New Roman"/>
                <a:cs typeface="Times New Roman"/>
              </a:rPr>
              <a:t>CSS</a:t>
            </a:r>
            <a:r>
              <a:rPr sz="2000" spc="2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J</a:t>
            </a:r>
            <a:r>
              <a:rPr sz="2000" spc="-250" dirty="0">
                <a:latin typeface="Times New Roman"/>
                <a:cs typeface="Times New Roman"/>
              </a:rPr>
              <a:t>AV</a:t>
            </a:r>
            <a:r>
              <a:rPr sz="2000" spc="-25" dirty="0">
                <a:latin typeface="Times New Roman"/>
                <a:cs typeface="Times New Roman"/>
              </a:rPr>
              <a:t>A</a:t>
            </a:r>
            <a:r>
              <a:rPr sz="2000" spc="15" dirty="0">
                <a:latin typeface="Times New Roman"/>
                <a:cs typeface="Times New Roman"/>
              </a:rPr>
              <a:t>SCR</a:t>
            </a:r>
            <a:r>
              <a:rPr sz="2000" spc="-70" dirty="0">
                <a:latin typeface="Times New Roman"/>
                <a:cs typeface="Times New Roman"/>
              </a:rPr>
              <a:t>I</a:t>
            </a:r>
            <a:r>
              <a:rPr sz="2000" spc="15" dirty="0">
                <a:latin typeface="Times New Roman"/>
                <a:cs typeface="Times New Roman"/>
              </a:rPr>
              <a:t>PT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 MT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52525"/>
              </a:buClr>
              <a:buFont typeface="Arial MT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buClr>
                <a:srgbClr val="252525"/>
              </a:buClr>
              <a:buFont typeface="Arial MT"/>
              <a:buChar char="•"/>
              <a:tabLst>
                <a:tab pos="193675" algn="l"/>
              </a:tabLst>
            </a:pPr>
            <a:r>
              <a:rPr sz="2000" spc="10" dirty="0">
                <a:latin typeface="Times New Roman"/>
                <a:cs typeface="Times New Roman"/>
              </a:rPr>
              <a:t>Back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end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Mysql,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JSP/PHP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55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6492" y="774196"/>
            <a:ext cx="9629140" cy="273431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17804" indent="-205740">
              <a:lnSpc>
                <a:spcPct val="100000"/>
              </a:lnSpc>
              <a:spcBef>
                <a:spcPts val="1295"/>
              </a:spcBef>
              <a:buClr>
                <a:srgbClr val="252525"/>
              </a:buClr>
              <a:buSzPct val="95000"/>
              <a:buFont typeface="Wingdings"/>
              <a:buChar char=""/>
              <a:tabLst>
                <a:tab pos="218440" algn="l"/>
              </a:tabLst>
            </a:pPr>
            <a:r>
              <a:rPr sz="2000" b="1" spc="20" dirty="0">
                <a:latin typeface="Times New Roman"/>
                <a:cs typeface="Times New Roman"/>
              </a:rPr>
              <a:t>H</a:t>
            </a:r>
            <a:r>
              <a:rPr sz="2000" b="1" spc="45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rd</a:t>
            </a:r>
            <a:r>
              <a:rPr sz="2000" b="1" spc="-20" dirty="0">
                <a:latin typeface="Times New Roman"/>
                <a:cs typeface="Times New Roman"/>
              </a:rPr>
              <a:t>w</a:t>
            </a:r>
            <a:r>
              <a:rPr sz="2000" b="1" spc="45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re</a:t>
            </a:r>
            <a:r>
              <a:rPr sz="2000" b="1" spc="-200" dirty="0">
                <a:latin typeface="Times New Roman"/>
                <a:cs typeface="Times New Roman"/>
              </a:rPr>
              <a:t> </a:t>
            </a:r>
            <a:r>
              <a:rPr sz="2000" b="1" spc="-30" dirty="0">
                <a:latin typeface="Times New Roman"/>
                <a:cs typeface="Times New Roman"/>
              </a:rPr>
              <a:t>I</a:t>
            </a:r>
            <a:r>
              <a:rPr sz="2000" b="1" spc="10" dirty="0">
                <a:latin typeface="Times New Roman"/>
                <a:cs typeface="Times New Roman"/>
              </a:rPr>
              <a:t>nte</a:t>
            </a:r>
            <a:r>
              <a:rPr sz="2000" b="1" spc="15" dirty="0">
                <a:latin typeface="Times New Roman"/>
                <a:cs typeface="Times New Roman"/>
              </a:rPr>
              <a:t>r</a:t>
            </a:r>
            <a:r>
              <a:rPr sz="2000" b="1" spc="5" dirty="0">
                <a:latin typeface="Times New Roman"/>
                <a:cs typeface="Times New Roman"/>
              </a:rPr>
              <a:t>f</a:t>
            </a:r>
            <a:r>
              <a:rPr sz="2000" b="1" spc="45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ces</a:t>
            </a:r>
            <a:endParaRPr sz="2000" dirty="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spcBef>
                <a:spcPts val="1205"/>
              </a:spcBef>
              <a:buClr>
                <a:srgbClr val="252525"/>
              </a:buClr>
              <a:buFont typeface="Arial MT"/>
              <a:buChar char="•"/>
              <a:tabLst>
                <a:tab pos="193675" algn="l"/>
              </a:tabLst>
            </a:pPr>
            <a:r>
              <a:rPr sz="2000" dirty="0">
                <a:latin typeface="Times New Roman"/>
                <a:cs typeface="Times New Roman"/>
              </a:rPr>
              <a:t>Windows</a:t>
            </a:r>
          </a:p>
          <a:p>
            <a:pPr marL="193040" indent="-180975">
              <a:lnSpc>
                <a:spcPct val="100000"/>
              </a:lnSpc>
              <a:spcBef>
                <a:spcPts val="1130"/>
              </a:spcBef>
              <a:buClr>
                <a:srgbClr val="252525"/>
              </a:buClr>
              <a:buFont typeface="Arial MT"/>
              <a:buChar char="•"/>
              <a:tabLst>
                <a:tab pos="193675" algn="l"/>
              </a:tabLst>
            </a:pPr>
            <a:r>
              <a:rPr sz="2000" spc="15" dirty="0">
                <a:latin typeface="Times New Roman"/>
                <a:cs typeface="Times New Roman"/>
              </a:rPr>
              <a:t>A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b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4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w</a:t>
            </a:r>
            <a:r>
              <a:rPr sz="2000" spc="-30" dirty="0">
                <a:latin typeface="Times New Roman"/>
                <a:cs typeface="Times New Roman"/>
              </a:rPr>
              <a:t>s</a:t>
            </a:r>
            <a:r>
              <a:rPr sz="2000" spc="10" dirty="0">
                <a:latin typeface="Times New Roman"/>
                <a:cs typeface="Times New Roman"/>
              </a:rPr>
              <a:t>er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t</a:t>
            </a:r>
            <a:r>
              <a:rPr sz="2000" spc="45" dirty="0">
                <a:latin typeface="Times New Roman"/>
                <a:cs typeface="Times New Roman"/>
              </a:rPr>
              <a:t>h</a:t>
            </a:r>
            <a:r>
              <a:rPr sz="2000" spc="5" dirty="0">
                <a:latin typeface="Times New Roman"/>
                <a:cs typeface="Times New Roman"/>
              </a:rPr>
              <a:t>at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s</a:t>
            </a:r>
            <a:r>
              <a:rPr sz="2000" spc="45" dirty="0">
                <a:latin typeface="Times New Roman"/>
                <a:cs typeface="Times New Roman"/>
              </a:rPr>
              <a:t>uppo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-35" dirty="0">
                <a:latin typeface="Times New Roman"/>
                <a:cs typeface="Times New Roman"/>
              </a:rPr>
              <a:t>t</a:t>
            </a:r>
            <a:r>
              <a:rPr sz="2000" spc="10" dirty="0">
                <a:latin typeface="Times New Roman"/>
                <a:cs typeface="Times New Roman"/>
              </a:rPr>
              <a:t>s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HT</a:t>
            </a:r>
            <a:r>
              <a:rPr sz="2000" spc="20" dirty="0">
                <a:latin typeface="Times New Roman"/>
                <a:cs typeface="Times New Roman"/>
              </a:rPr>
              <a:t>ML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spc="45" dirty="0">
                <a:latin typeface="Times New Roman"/>
                <a:cs typeface="Times New Roman"/>
              </a:rPr>
              <a:t>n</a:t>
            </a:r>
            <a:r>
              <a:rPr sz="2000" spc="10" dirty="0">
                <a:latin typeface="Times New Roman"/>
                <a:cs typeface="Times New Roman"/>
              </a:rPr>
              <a:t>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J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spc="-105" dirty="0">
                <a:latin typeface="Times New Roman"/>
                <a:cs typeface="Times New Roman"/>
              </a:rPr>
              <a:t>v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s</a:t>
            </a:r>
            <a:r>
              <a:rPr sz="2000" spc="10" dirty="0">
                <a:latin typeface="Times New Roman"/>
                <a:cs typeface="Times New Roman"/>
              </a:rPr>
              <a:t>cr</a:t>
            </a:r>
            <a:r>
              <a:rPr sz="2000" spc="-35" dirty="0">
                <a:latin typeface="Times New Roman"/>
                <a:cs typeface="Times New Roman"/>
              </a:rPr>
              <a:t>i</a:t>
            </a:r>
            <a:r>
              <a:rPr sz="2000" spc="45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t</a:t>
            </a:r>
            <a:endParaRPr sz="2000" dirty="0">
              <a:latin typeface="Times New Roman"/>
              <a:cs typeface="Times New Roman"/>
            </a:endParaRPr>
          </a:p>
          <a:p>
            <a:pPr marL="217804" indent="-205740">
              <a:lnSpc>
                <a:spcPct val="100000"/>
              </a:lnSpc>
              <a:spcBef>
                <a:spcPts val="1130"/>
              </a:spcBef>
              <a:buClr>
                <a:srgbClr val="252525"/>
              </a:buClr>
              <a:buSzPct val="95000"/>
              <a:buFont typeface="Wingdings"/>
              <a:buChar char=""/>
              <a:tabLst>
                <a:tab pos="218440" algn="l"/>
              </a:tabLst>
            </a:pPr>
            <a:r>
              <a:rPr sz="2000" b="1" spc="50" dirty="0">
                <a:latin typeface="Times New Roman"/>
                <a:cs typeface="Times New Roman"/>
              </a:rPr>
              <a:t>C</a:t>
            </a:r>
            <a:r>
              <a:rPr sz="2000" b="1" spc="45" dirty="0">
                <a:latin typeface="Times New Roman"/>
                <a:cs typeface="Times New Roman"/>
              </a:rPr>
              <a:t>o</a:t>
            </a:r>
            <a:r>
              <a:rPr sz="2000" b="1" spc="-20" dirty="0">
                <a:latin typeface="Times New Roman"/>
                <a:cs typeface="Times New Roman"/>
              </a:rPr>
              <a:t>mm</a:t>
            </a:r>
            <a:r>
              <a:rPr sz="2000" b="1" spc="15" dirty="0">
                <a:latin typeface="Times New Roman"/>
                <a:cs typeface="Times New Roman"/>
              </a:rPr>
              <a:t>un</a:t>
            </a:r>
            <a:r>
              <a:rPr sz="2000" b="1" spc="40" dirty="0">
                <a:latin typeface="Times New Roman"/>
                <a:cs typeface="Times New Roman"/>
              </a:rPr>
              <a:t>i</a:t>
            </a:r>
            <a:r>
              <a:rPr sz="2000" b="1" spc="10" dirty="0">
                <a:latin typeface="Times New Roman"/>
                <a:cs typeface="Times New Roman"/>
              </a:rPr>
              <a:t>c</a:t>
            </a:r>
            <a:r>
              <a:rPr sz="2000" b="1" spc="45" dirty="0">
                <a:latin typeface="Times New Roman"/>
                <a:cs typeface="Times New Roman"/>
              </a:rPr>
              <a:t>a</a:t>
            </a:r>
            <a:r>
              <a:rPr sz="2000" b="1" spc="5" dirty="0">
                <a:latin typeface="Times New Roman"/>
                <a:cs typeface="Times New Roman"/>
              </a:rPr>
              <a:t>t</a:t>
            </a:r>
            <a:r>
              <a:rPr sz="2000" b="1" spc="-30" dirty="0">
                <a:latin typeface="Times New Roman"/>
                <a:cs typeface="Times New Roman"/>
              </a:rPr>
              <a:t>i</a:t>
            </a:r>
            <a:r>
              <a:rPr sz="2000" b="1" spc="45" dirty="0">
                <a:latin typeface="Times New Roman"/>
                <a:cs typeface="Times New Roman"/>
              </a:rPr>
              <a:t>o</a:t>
            </a:r>
            <a:r>
              <a:rPr sz="2000" b="1" spc="15" dirty="0">
                <a:latin typeface="Times New Roman"/>
                <a:cs typeface="Times New Roman"/>
              </a:rPr>
              <a:t>n</a:t>
            </a:r>
            <a:r>
              <a:rPr sz="2000" b="1" spc="-275" dirty="0">
                <a:latin typeface="Times New Roman"/>
                <a:cs typeface="Times New Roman"/>
              </a:rPr>
              <a:t> </a:t>
            </a:r>
            <a:r>
              <a:rPr sz="2000" b="1" spc="-30" dirty="0">
                <a:latin typeface="Times New Roman"/>
                <a:cs typeface="Times New Roman"/>
              </a:rPr>
              <a:t>I</a:t>
            </a:r>
            <a:r>
              <a:rPr sz="2000" b="1" spc="10" dirty="0">
                <a:latin typeface="Times New Roman"/>
                <a:cs typeface="Times New Roman"/>
              </a:rPr>
              <a:t>nte</a:t>
            </a:r>
            <a:r>
              <a:rPr sz="2000" b="1" spc="15" dirty="0">
                <a:latin typeface="Times New Roman"/>
                <a:cs typeface="Times New Roman"/>
              </a:rPr>
              <a:t>r</a:t>
            </a:r>
            <a:r>
              <a:rPr sz="2000" b="1" spc="5" dirty="0">
                <a:latin typeface="Times New Roman"/>
                <a:cs typeface="Times New Roman"/>
              </a:rPr>
              <a:t>f</a:t>
            </a:r>
            <a:r>
              <a:rPr sz="2000" b="1" spc="45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ces</a:t>
            </a:r>
            <a:endParaRPr sz="2000" dirty="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spcBef>
                <a:spcPts val="1130"/>
              </a:spcBef>
              <a:buClr>
                <a:srgbClr val="252525"/>
              </a:buClr>
              <a:buFont typeface="Arial MT"/>
              <a:buChar char="•"/>
              <a:tabLst>
                <a:tab pos="193675" algn="l"/>
              </a:tabLst>
            </a:pPr>
            <a:r>
              <a:rPr sz="2000" spc="-25" dirty="0">
                <a:latin typeface="Times New Roman"/>
                <a:cs typeface="Times New Roman"/>
              </a:rPr>
              <a:t>T</a:t>
            </a:r>
            <a:r>
              <a:rPr sz="2000" spc="45" dirty="0">
                <a:latin typeface="Times New Roman"/>
                <a:cs typeface="Times New Roman"/>
              </a:rPr>
              <a:t>h</a:t>
            </a:r>
            <a:r>
              <a:rPr sz="2000" spc="-35" dirty="0">
                <a:latin typeface="Times New Roman"/>
                <a:cs typeface="Times New Roman"/>
              </a:rPr>
              <a:t>i</a:t>
            </a:r>
            <a:r>
              <a:rPr sz="2000" spc="10" dirty="0">
                <a:latin typeface="Times New Roman"/>
                <a:cs typeface="Times New Roman"/>
              </a:rPr>
              <a:t>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45" dirty="0">
                <a:latin typeface="Times New Roman"/>
                <a:cs typeface="Times New Roman"/>
              </a:rPr>
              <a:t>o</a:t>
            </a:r>
            <a:r>
              <a:rPr sz="2000" spc="-35" dirty="0">
                <a:latin typeface="Times New Roman"/>
                <a:cs typeface="Times New Roman"/>
              </a:rPr>
              <a:t>j</a:t>
            </a:r>
            <a:r>
              <a:rPr sz="2000" spc="10" dirty="0">
                <a:latin typeface="Times New Roman"/>
                <a:cs typeface="Times New Roman"/>
              </a:rPr>
              <a:t>ect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s</a:t>
            </a:r>
            <a:r>
              <a:rPr sz="2000" spc="45" dirty="0">
                <a:latin typeface="Times New Roman"/>
                <a:cs typeface="Times New Roman"/>
              </a:rPr>
              <a:t>uppo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35" dirty="0">
                <a:latin typeface="Times New Roman"/>
                <a:cs typeface="Times New Roman"/>
              </a:rPr>
              <a:t>t</a:t>
            </a:r>
            <a:r>
              <a:rPr sz="2000" spc="10" dirty="0">
                <a:latin typeface="Times New Roman"/>
                <a:cs typeface="Times New Roman"/>
              </a:rPr>
              <a:t>s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spc="4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l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t</a:t>
            </a:r>
            <a:r>
              <a:rPr sz="2000" spc="-30" dirty="0">
                <a:latin typeface="Times New Roman"/>
                <a:cs typeface="Times New Roman"/>
              </a:rPr>
              <a:t>y</a:t>
            </a:r>
            <a:r>
              <a:rPr sz="2000" spc="45" dirty="0">
                <a:latin typeface="Times New Roman"/>
                <a:cs typeface="Times New Roman"/>
              </a:rPr>
              <a:t>p</a:t>
            </a:r>
            <a:r>
              <a:rPr sz="2000" spc="10" dirty="0">
                <a:latin typeface="Times New Roman"/>
                <a:cs typeface="Times New Roman"/>
              </a:rPr>
              <a:t>es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</a:t>
            </a:r>
            <a:r>
              <a:rPr sz="2000" spc="10" dirty="0">
                <a:latin typeface="Times New Roman"/>
                <a:cs typeface="Times New Roman"/>
              </a:rPr>
              <a:t>eb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b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45" dirty="0">
                <a:latin typeface="Times New Roman"/>
                <a:cs typeface="Times New Roman"/>
              </a:rPr>
              <a:t>o</a:t>
            </a:r>
            <a:r>
              <a:rPr sz="2000" spc="-25" dirty="0">
                <a:latin typeface="Times New Roman"/>
                <a:cs typeface="Times New Roman"/>
              </a:rPr>
              <a:t>w</a:t>
            </a:r>
            <a:r>
              <a:rPr sz="2000" spc="-30" dirty="0">
                <a:latin typeface="Times New Roman"/>
                <a:cs typeface="Times New Roman"/>
              </a:rPr>
              <a:t>s</a:t>
            </a:r>
            <a:r>
              <a:rPr sz="2000" spc="10" dirty="0">
                <a:latin typeface="Times New Roman"/>
                <a:cs typeface="Times New Roman"/>
              </a:rPr>
              <a:t>ers</a:t>
            </a:r>
            <a:endParaRPr sz="2000" dirty="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spcBef>
                <a:spcPts val="1130"/>
              </a:spcBef>
              <a:buClr>
                <a:srgbClr val="252525"/>
              </a:buClr>
              <a:buFont typeface="Arial MT"/>
              <a:buChar char="•"/>
              <a:tabLst>
                <a:tab pos="193675" algn="l"/>
              </a:tabLst>
            </a:pPr>
            <a:r>
              <a:rPr sz="2000" spc="-80" dirty="0">
                <a:latin typeface="Times New Roman"/>
                <a:cs typeface="Times New Roman"/>
              </a:rPr>
              <a:t>We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use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HTML,CSS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and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javascript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therefore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there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 smtClean="0">
                <a:latin typeface="Times New Roman"/>
                <a:cs typeface="Times New Roman"/>
              </a:rPr>
              <a:t>will</a:t>
            </a:r>
            <a:r>
              <a:rPr sz="2000" spc="-10" dirty="0" smtClean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be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no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compatibility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5" dirty="0" smtClean="0">
                <a:latin typeface="Times New Roman"/>
                <a:cs typeface="Times New Roman"/>
              </a:rPr>
              <a:t>issues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Windows — 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2" y="4461854"/>
            <a:ext cx="2710717" cy="14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ml - Free interface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Html - Free interface ic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8" name="Picture 8" descr="Html Coding Vector Icon Round Style Illustration Stock Illustration -  Download Image Now - Html, Coding, Computer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69" y="4189902"/>
            <a:ext cx="2324344" cy="23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ss - Free interface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9" y="4542509"/>
            <a:ext cx="1619128" cy="16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Javascript - Icon - Free Transparent PNG Clipart Images Downloa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4" descr="Javascript - Icon - Free Transparent PNG Clipart Images Downloa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6" descr="Javascript - Icon - Free Transparent PNG Clipart Images Downloa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18" descr="Javascript - Icon - Free Transparent PNG Clipart Images Downloa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20" descr="Javascript - Icon - Free Transparent PNG Clipart Images Download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22" descr="Javascript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43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77" y="4563020"/>
            <a:ext cx="1512358" cy="172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6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590" y="351445"/>
            <a:ext cx="4150534" cy="6456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354" y="369057"/>
            <a:ext cx="209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Flow chart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30" y="560481"/>
            <a:ext cx="8106507" cy="6046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108" y="281355"/>
            <a:ext cx="238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Use case diagram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66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{0CB76AD1-E94E-45F8-ADE3-215A5F735A10}tf11531919_win32</Template>
  <TotalTime>1112</TotalTime>
  <Words>541</Words>
  <Application>Microsoft Office PowerPoint</Application>
  <PresentationFormat>Custom</PresentationFormat>
  <Paragraphs>74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SavonVTI</vt:lpstr>
      <vt:lpstr>PowerPoint Presentation</vt:lpstr>
      <vt:lpstr>Objective</vt:lpstr>
      <vt:lpstr>       </vt:lpstr>
      <vt:lpstr>PowerPoint Presentation</vt:lpstr>
      <vt:lpstr>Selecting coordinates for authentication</vt:lpstr>
      <vt:lpstr>Software Requirements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SESHADRI RAO GUDLAVALLERU ENGINEERING COLLEGE (An Autonomous Institute with Permanent Affiliation to JNTUK, Kakinada) Seshadri Rao Knowledge Village, Gudlavalleru   DEPARTMENT OF INFORMATION TECHNOLOGY</dc:title>
  <dc:creator>mahesh070309@outlook.com</dc:creator>
  <cp:lastModifiedBy>bhanu</cp:lastModifiedBy>
  <cp:revision>39</cp:revision>
  <dcterms:created xsi:type="dcterms:W3CDTF">2022-08-10T12:54:17Z</dcterms:created>
  <dcterms:modified xsi:type="dcterms:W3CDTF">2022-12-05T08:26:19Z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